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2" r:id="rId5"/>
    <p:sldId id="260" r:id="rId6"/>
    <p:sldId id="263" r:id="rId7"/>
    <p:sldId id="264" r:id="rId8"/>
    <p:sldId id="261" r:id="rId9"/>
    <p:sldId id="266" r:id="rId10"/>
    <p:sldId id="267" r:id="rId11"/>
    <p:sldId id="268" r:id="rId12"/>
    <p:sldId id="269" r:id="rId13"/>
    <p:sldId id="270" r:id="rId14"/>
    <p:sldId id="271" r:id="rId15"/>
    <p:sldId id="272" r:id="rId16"/>
    <p:sldId id="273" r:id="rId17"/>
    <p:sldId id="274" r:id="rId18"/>
    <p:sldId id="275" r:id="rId19"/>
    <p:sldId id="277" r:id="rId20"/>
    <p:sldId id="276" r:id="rId21"/>
    <p:sldId id="278" r:id="rId22"/>
    <p:sldId id="279" r:id="rId23"/>
    <p:sldId id="280" r:id="rId24"/>
    <p:sldId id="281" r:id="rId25"/>
    <p:sldId id="282" r:id="rId26"/>
    <p:sldId id="283" r:id="rId27"/>
    <p:sldId id="284"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266"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1219E31-42C9-4D54-92DF-7C9D164BD0D0}" type="datetimeFigureOut">
              <a:rPr lang="en-US" smtClean="0"/>
              <a:t>3/25/2019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CBB3E0-814D-4FEA-AEE5-ECDD3B6E7522}" type="slidenum">
              <a:rPr lang="en-US" smtClean="0"/>
              <a:t>‹#›</a:t>
            </a:fld>
            <a:endParaRPr lang="en-US"/>
          </a:p>
        </p:txBody>
      </p:sp>
    </p:spTree>
    <p:extLst>
      <p:ext uri="{BB962C8B-B14F-4D97-AF65-F5344CB8AC3E}">
        <p14:creationId xmlns:p14="http://schemas.microsoft.com/office/powerpoint/2010/main" val="588113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1219E31-42C9-4D54-92DF-7C9D164BD0D0}" type="datetimeFigureOut">
              <a:rPr lang="en-US" smtClean="0"/>
              <a:t>3/25/2019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CBB3E0-814D-4FEA-AEE5-ECDD3B6E7522}" type="slidenum">
              <a:rPr lang="en-US" smtClean="0"/>
              <a:t>‹#›</a:t>
            </a:fld>
            <a:endParaRPr lang="en-US"/>
          </a:p>
        </p:txBody>
      </p:sp>
    </p:spTree>
    <p:extLst>
      <p:ext uri="{BB962C8B-B14F-4D97-AF65-F5344CB8AC3E}">
        <p14:creationId xmlns:p14="http://schemas.microsoft.com/office/powerpoint/2010/main" val="9535526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1219E31-42C9-4D54-92DF-7C9D164BD0D0}" type="datetimeFigureOut">
              <a:rPr lang="en-US" smtClean="0"/>
              <a:t>3/25/2019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CBB3E0-814D-4FEA-AEE5-ECDD3B6E7522}" type="slidenum">
              <a:rPr lang="en-US" smtClean="0"/>
              <a:t>‹#›</a:t>
            </a:fld>
            <a:endParaRPr lang="en-US"/>
          </a:p>
        </p:txBody>
      </p:sp>
    </p:spTree>
    <p:extLst>
      <p:ext uri="{BB962C8B-B14F-4D97-AF65-F5344CB8AC3E}">
        <p14:creationId xmlns:p14="http://schemas.microsoft.com/office/powerpoint/2010/main" val="3411707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1219E31-42C9-4D54-92DF-7C9D164BD0D0}" type="datetimeFigureOut">
              <a:rPr lang="en-US" smtClean="0"/>
              <a:t>3/25/2019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CBB3E0-814D-4FEA-AEE5-ECDD3B6E7522}" type="slidenum">
              <a:rPr lang="en-US" smtClean="0"/>
              <a:t>‹#›</a:t>
            </a:fld>
            <a:endParaRPr lang="en-US"/>
          </a:p>
        </p:txBody>
      </p:sp>
    </p:spTree>
    <p:extLst>
      <p:ext uri="{BB962C8B-B14F-4D97-AF65-F5344CB8AC3E}">
        <p14:creationId xmlns:p14="http://schemas.microsoft.com/office/powerpoint/2010/main" val="2638358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219E31-42C9-4D54-92DF-7C9D164BD0D0}" type="datetimeFigureOut">
              <a:rPr lang="en-US" smtClean="0"/>
              <a:t>3/25/2019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CBB3E0-814D-4FEA-AEE5-ECDD3B6E7522}" type="slidenum">
              <a:rPr lang="en-US" smtClean="0"/>
              <a:t>‹#›</a:t>
            </a:fld>
            <a:endParaRPr lang="en-US"/>
          </a:p>
        </p:txBody>
      </p:sp>
    </p:spTree>
    <p:extLst>
      <p:ext uri="{BB962C8B-B14F-4D97-AF65-F5344CB8AC3E}">
        <p14:creationId xmlns:p14="http://schemas.microsoft.com/office/powerpoint/2010/main" val="25504940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1219E31-42C9-4D54-92DF-7C9D164BD0D0}" type="datetimeFigureOut">
              <a:rPr lang="en-US" smtClean="0"/>
              <a:t>3/25/2019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CBB3E0-814D-4FEA-AEE5-ECDD3B6E7522}" type="slidenum">
              <a:rPr lang="en-US" smtClean="0"/>
              <a:t>‹#›</a:t>
            </a:fld>
            <a:endParaRPr lang="en-US"/>
          </a:p>
        </p:txBody>
      </p:sp>
    </p:spTree>
    <p:extLst>
      <p:ext uri="{BB962C8B-B14F-4D97-AF65-F5344CB8AC3E}">
        <p14:creationId xmlns:p14="http://schemas.microsoft.com/office/powerpoint/2010/main" val="1168667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1219E31-42C9-4D54-92DF-7C9D164BD0D0}" type="datetimeFigureOut">
              <a:rPr lang="en-US" smtClean="0"/>
              <a:t>3/25/2019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CBB3E0-814D-4FEA-AEE5-ECDD3B6E7522}" type="slidenum">
              <a:rPr lang="en-US" smtClean="0"/>
              <a:t>‹#›</a:t>
            </a:fld>
            <a:endParaRPr lang="en-US"/>
          </a:p>
        </p:txBody>
      </p:sp>
    </p:spTree>
    <p:extLst>
      <p:ext uri="{BB962C8B-B14F-4D97-AF65-F5344CB8AC3E}">
        <p14:creationId xmlns:p14="http://schemas.microsoft.com/office/powerpoint/2010/main" val="2244780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1219E31-42C9-4D54-92DF-7C9D164BD0D0}" type="datetimeFigureOut">
              <a:rPr lang="en-US" smtClean="0"/>
              <a:t>3/25/2019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CBB3E0-814D-4FEA-AEE5-ECDD3B6E7522}" type="slidenum">
              <a:rPr lang="en-US" smtClean="0"/>
              <a:t>‹#›</a:t>
            </a:fld>
            <a:endParaRPr lang="en-US"/>
          </a:p>
        </p:txBody>
      </p:sp>
    </p:spTree>
    <p:extLst>
      <p:ext uri="{BB962C8B-B14F-4D97-AF65-F5344CB8AC3E}">
        <p14:creationId xmlns:p14="http://schemas.microsoft.com/office/powerpoint/2010/main" val="782769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219E31-42C9-4D54-92DF-7C9D164BD0D0}" type="datetimeFigureOut">
              <a:rPr lang="en-US" smtClean="0"/>
              <a:t>3/25/2019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CBB3E0-814D-4FEA-AEE5-ECDD3B6E7522}" type="slidenum">
              <a:rPr lang="en-US" smtClean="0"/>
              <a:t>‹#›</a:t>
            </a:fld>
            <a:endParaRPr lang="en-US"/>
          </a:p>
        </p:txBody>
      </p:sp>
    </p:spTree>
    <p:extLst>
      <p:ext uri="{BB962C8B-B14F-4D97-AF65-F5344CB8AC3E}">
        <p14:creationId xmlns:p14="http://schemas.microsoft.com/office/powerpoint/2010/main" val="4231173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1219E31-42C9-4D54-92DF-7C9D164BD0D0}" type="datetimeFigureOut">
              <a:rPr lang="en-US" smtClean="0"/>
              <a:t>3/25/2019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CBB3E0-814D-4FEA-AEE5-ECDD3B6E7522}" type="slidenum">
              <a:rPr lang="en-US" smtClean="0"/>
              <a:t>‹#›</a:t>
            </a:fld>
            <a:endParaRPr lang="en-US"/>
          </a:p>
        </p:txBody>
      </p:sp>
    </p:spTree>
    <p:extLst>
      <p:ext uri="{BB962C8B-B14F-4D97-AF65-F5344CB8AC3E}">
        <p14:creationId xmlns:p14="http://schemas.microsoft.com/office/powerpoint/2010/main" val="3920599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1219E31-42C9-4D54-92DF-7C9D164BD0D0}" type="datetimeFigureOut">
              <a:rPr lang="en-US" smtClean="0"/>
              <a:t>3/25/2019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CBB3E0-814D-4FEA-AEE5-ECDD3B6E7522}" type="slidenum">
              <a:rPr lang="en-US" smtClean="0"/>
              <a:t>‹#›</a:t>
            </a:fld>
            <a:endParaRPr lang="en-US"/>
          </a:p>
        </p:txBody>
      </p:sp>
    </p:spTree>
    <p:extLst>
      <p:ext uri="{BB962C8B-B14F-4D97-AF65-F5344CB8AC3E}">
        <p14:creationId xmlns:p14="http://schemas.microsoft.com/office/powerpoint/2010/main" val="1560793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219E31-42C9-4D54-92DF-7C9D164BD0D0}" type="datetimeFigureOut">
              <a:rPr lang="en-US" smtClean="0"/>
              <a:t>3/25/2019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CBB3E0-814D-4FEA-AEE5-ECDD3B6E7522}" type="slidenum">
              <a:rPr lang="en-US" smtClean="0"/>
              <a:t>‹#›</a:t>
            </a:fld>
            <a:endParaRPr lang="en-US"/>
          </a:p>
        </p:txBody>
      </p:sp>
    </p:spTree>
    <p:extLst>
      <p:ext uri="{BB962C8B-B14F-4D97-AF65-F5344CB8AC3E}">
        <p14:creationId xmlns:p14="http://schemas.microsoft.com/office/powerpoint/2010/main" val="31264024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Writing Citation and Reference</a:t>
            </a:r>
          </a:p>
        </p:txBody>
      </p:sp>
      <p:sp>
        <p:nvSpPr>
          <p:cNvPr id="3" name="Subtitle 2"/>
          <p:cNvSpPr>
            <a:spLocks noGrp="1"/>
          </p:cNvSpPr>
          <p:nvPr>
            <p:ph type="subTitle" idx="1"/>
          </p:nvPr>
        </p:nvSpPr>
        <p:spPr/>
        <p:txBody>
          <a:bodyPr/>
          <a:lstStyle/>
          <a:p>
            <a:r>
              <a:rPr lang="en-US" dirty="0" err="1"/>
              <a:t>APA</a:t>
            </a:r>
            <a:r>
              <a:rPr lang="en-US" dirty="0"/>
              <a:t> Style</a:t>
            </a:r>
          </a:p>
        </p:txBody>
      </p:sp>
    </p:spTree>
    <p:extLst>
      <p:ext uri="{BB962C8B-B14F-4D97-AF65-F5344CB8AC3E}">
        <p14:creationId xmlns:p14="http://schemas.microsoft.com/office/powerpoint/2010/main" val="89058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One work by one author</a:t>
            </a:r>
            <a:br>
              <a:rPr lang="en-US" dirty="0"/>
            </a:br>
            <a:endParaRPr lang="en-US" dirty="0"/>
          </a:p>
        </p:txBody>
      </p:sp>
      <p:sp>
        <p:nvSpPr>
          <p:cNvPr id="3" name="Content Placeholder 2"/>
          <p:cNvSpPr>
            <a:spLocks noGrp="1"/>
          </p:cNvSpPr>
          <p:nvPr>
            <p:ph idx="1"/>
          </p:nvPr>
        </p:nvSpPr>
        <p:spPr/>
        <p:txBody>
          <a:bodyPr>
            <a:normAutofit/>
          </a:bodyPr>
          <a:lstStyle/>
          <a:p>
            <a:pPr marL="0" indent="0">
              <a:buNone/>
            </a:pPr>
            <a:r>
              <a:rPr lang="en-US" dirty="0"/>
              <a:t>Examples:</a:t>
            </a:r>
          </a:p>
          <a:p>
            <a:pPr marL="514350" indent="-514350">
              <a:buFont typeface="+mj-lt"/>
              <a:buAutoNum type="arabicPeriod"/>
            </a:pPr>
            <a:r>
              <a:rPr lang="en-US" dirty="0"/>
              <a:t>In one developmental study (Smith, 1990), children learned... OR </a:t>
            </a:r>
          </a:p>
          <a:p>
            <a:pPr marL="514350" indent="-514350">
              <a:buFont typeface="+mj-lt"/>
              <a:buAutoNum type="arabicPeriod"/>
            </a:pPr>
            <a:r>
              <a:rPr lang="en-US" dirty="0"/>
              <a:t>In the study by Smith (1990), primary school children... OR </a:t>
            </a:r>
          </a:p>
          <a:p>
            <a:pPr marL="514350" indent="-514350">
              <a:buFont typeface="+mj-lt"/>
              <a:buAutoNum type="arabicPeriod"/>
            </a:pPr>
            <a:r>
              <a:rPr lang="en-US" dirty="0"/>
              <a:t>In 1990, Smith’s study of primary school children… </a:t>
            </a:r>
          </a:p>
          <a:p>
            <a:pPr marL="514350" indent="-514350">
              <a:buFont typeface="+mj-lt"/>
              <a:buAutoNum type="arabicPeriod"/>
            </a:pPr>
            <a:endParaRPr lang="en-US" dirty="0"/>
          </a:p>
        </p:txBody>
      </p:sp>
    </p:spTree>
    <p:extLst>
      <p:ext uri="{BB962C8B-B14F-4D97-AF65-F5344CB8AC3E}">
        <p14:creationId xmlns:p14="http://schemas.microsoft.com/office/powerpoint/2010/main" val="30280538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One work by two authors</a:t>
            </a:r>
            <a:br>
              <a:rPr lang="en-US" dirty="0"/>
            </a:br>
            <a:endParaRPr lang="en-US" dirty="0"/>
          </a:p>
        </p:txBody>
      </p:sp>
      <p:sp>
        <p:nvSpPr>
          <p:cNvPr id="3" name="Content Placeholder 2"/>
          <p:cNvSpPr>
            <a:spLocks noGrp="1"/>
          </p:cNvSpPr>
          <p:nvPr>
            <p:ph idx="1"/>
          </p:nvPr>
        </p:nvSpPr>
        <p:spPr/>
        <p:txBody>
          <a:bodyPr/>
          <a:lstStyle/>
          <a:p>
            <a:pPr marL="0" indent="0">
              <a:buNone/>
            </a:pPr>
            <a:r>
              <a:rPr lang="en-US" dirty="0"/>
              <a:t>When a work has 2 authors cite both names every time you reference the work in the text. </a:t>
            </a:r>
          </a:p>
        </p:txBody>
      </p:sp>
    </p:spTree>
    <p:extLst>
      <p:ext uri="{BB962C8B-B14F-4D97-AF65-F5344CB8AC3E}">
        <p14:creationId xmlns:p14="http://schemas.microsoft.com/office/powerpoint/2010/main" val="2375445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One work by three to five authors</a:t>
            </a:r>
            <a:br>
              <a:rPr lang="en-US" dirty="0"/>
            </a:br>
            <a:endParaRPr lang="en-US" dirty="0"/>
          </a:p>
        </p:txBody>
      </p:sp>
      <p:sp>
        <p:nvSpPr>
          <p:cNvPr id="3" name="Content Placeholder 2"/>
          <p:cNvSpPr>
            <a:spLocks noGrp="1"/>
          </p:cNvSpPr>
          <p:nvPr>
            <p:ph idx="1"/>
          </p:nvPr>
        </p:nvSpPr>
        <p:spPr/>
        <p:txBody>
          <a:bodyPr/>
          <a:lstStyle/>
          <a:p>
            <a:pPr marL="0" indent="0">
              <a:buNone/>
            </a:pPr>
            <a:r>
              <a:rPr lang="en-US" dirty="0"/>
              <a:t>When a work has three to five authors cite all the author names the first time the reference occurs and then subsequently include only the first author followed by et al.</a:t>
            </a:r>
          </a:p>
        </p:txBody>
      </p:sp>
    </p:spTree>
    <p:extLst>
      <p:ext uri="{BB962C8B-B14F-4D97-AF65-F5344CB8AC3E}">
        <p14:creationId xmlns:p14="http://schemas.microsoft.com/office/powerpoint/2010/main" val="16161544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One work by six or more authors</a:t>
            </a:r>
            <a:br>
              <a:rPr lang="en-US" dirty="0"/>
            </a:br>
            <a:endParaRPr lang="en-US" dirty="0"/>
          </a:p>
        </p:txBody>
      </p:sp>
      <p:sp>
        <p:nvSpPr>
          <p:cNvPr id="3" name="Content Placeholder 2"/>
          <p:cNvSpPr>
            <a:spLocks noGrp="1"/>
          </p:cNvSpPr>
          <p:nvPr>
            <p:ph idx="1"/>
          </p:nvPr>
        </p:nvSpPr>
        <p:spPr/>
        <p:txBody>
          <a:bodyPr/>
          <a:lstStyle/>
          <a:p>
            <a:pPr marL="0" indent="0">
              <a:buNone/>
            </a:pPr>
            <a:r>
              <a:rPr lang="en-US" dirty="0"/>
              <a:t>For 6 or more authors, cite only the name of the first author followed by et al</a:t>
            </a:r>
            <a:r>
              <a:rPr lang="en-US" i="1" dirty="0"/>
              <a:t>. </a:t>
            </a:r>
            <a:r>
              <a:rPr lang="en-US" dirty="0"/>
              <a:t>and the year. </a:t>
            </a:r>
          </a:p>
          <a:p>
            <a:pPr marL="0" indent="0">
              <a:buNone/>
            </a:pPr>
            <a:endParaRPr lang="en-US" dirty="0"/>
          </a:p>
        </p:txBody>
      </p:sp>
    </p:spTree>
    <p:extLst>
      <p:ext uri="{BB962C8B-B14F-4D97-AF65-F5344CB8AC3E}">
        <p14:creationId xmlns:p14="http://schemas.microsoft.com/office/powerpoint/2010/main" val="40529725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dirty="0"/>
            </a:br>
            <a:r>
              <a:rPr lang="en-US" b="1" dirty="0"/>
              <a:t>Works by no identified author </a:t>
            </a:r>
            <a:br>
              <a:rPr lang="en-US" dirty="0"/>
            </a:br>
            <a:endParaRPr lang="en-US" dirty="0"/>
          </a:p>
        </p:txBody>
      </p:sp>
      <p:sp>
        <p:nvSpPr>
          <p:cNvPr id="3" name="Content Placeholder 2"/>
          <p:cNvSpPr>
            <a:spLocks noGrp="1"/>
          </p:cNvSpPr>
          <p:nvPr>
            <p:ph idx="1"/>
          </p:nvPr>
        </p:nvSpPr>
        <p:spPr/>
        <p:txBody>
          <a:bodyPr>
            <a:normAutofit fontScale="77500" lnSpcReduction="20000"/>
          </a:bodyPr>
          <a:lstStyle/>
          <a:p>
            <a:pPr marL="514350" indent="-514350">
              <a:buFont typeface="+mj-lt"/>
              <a:buAutoNum type="arabicPeriod"/>
            </a:pPr>
            <a:r>
              <a:rPr lang="en-US" dirty="0"/>
              <a:t>When a resource has no named author, cite the first few words of the reference entry (usually the title). Use double quotation marks around the title of an article, chapter, or Web page. Italicize the title of a periodical, book, brochure, or report. </a:t>
            </a:r>
          </a:p>
          <a:p>
            <a:pPr marL="514350" indent="-514350">
              <a:buFont typeface="+mj-lt"/>
              <a:buAutoNum type="arabicPeriod"/>
            </a:pPr>
            <a:r>
              <a:rPr lang="en-US" dirty="0"/>
              <a:t>Treat reference to legal materials such as court cases, statutes, and legislation like works with no author. </a:t>
            </a:r>
          </a:p>
          <a:p>
            <a:pPr marL="0" indent="0">
              <a:buNone/>
            </a:pPr>
            <a:r>
              <a:rPr lang="en-US" dirty="0"/>
              <a:t>Examples: </a:t>
            </a:r>
          </a:p>
          <a:p>
            <a:pPr marL="0" indent="0">
              <a:buNone/>
            </a:pPr>
            <a:r>
              <a:rPr lang="en-US" dirty="0" err="1"/>
              <a:t>i</a:t>
            </a:r>
            <a:r>
              <a:rPr lang="en-US" dirty="0"/>
              <a:t>) 	The site seemed to indicate support for 	homeopathic	drugs (Medical Miracles,  2009). </a:t>
            </a:r>
          </a:p>
          <a:p>
            <a:pPr marL="0" indent="0">
              <a:buNone/>
            </a:pPr>
            <a:r>
              <a:rPr lang="en-US" dirty="0"/>
              <a:t>ii)	The brochure argues for homeschooling (</a:t>
            </a:r>
            <a:r>
              <a:rPr lang="en-US" i="1" dirty="0"/>
              <a:t>Education 	Reform, </a:t>
            </a:r>
            <a:r>
              <a:rPr lang="en-US" dirty="0"/>
              <a:t>2007). </a:t>
            </a:r>
          </a:p>
        </p:txBody>
      </p:sp>
    </p:spTree>
    <p:extLst>
      <p:ext uri="{BB962C8B-B14F-4D97-AF65-F5344CB8AC3E}">
        <p14:creationId xmlns:p14="http://schemas.microsoft.com/office/powerpoint/2010/main" val="23501069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a:latin typeface="Times New Roman" panose="02020603050405020304" pitchFamily="18" charset="0"/>
                <a:cs typeface="Times New Roman" panose="02020603050405020304" pitchFamily="18" charset="0"/>
              </a:rPr>
              <a:t>Two or more works in the same parenthetical citation </a:t>
            </a:r>
            <a:br>
              <a:rPr lang="en-US" dirty="0"/>
            </a:br>
            <a:endParaRPr lang="en-US" dirty="0"/>
          </a:p>
        </p:txBody>
      </p:sp>
      <p:sp>
        <p:nvSpPr>
          <p:cNvPr id="3" name="Content Placeholder 2"/>
          <p:cNvSpPr>
            <a:spLocks noGrp="1"/>
          </p:cNvSpPr>
          <p:nvPr>
            <p:ph idx="1"/>
          </p:nvPr>
        </p:nvSpPr>
        <p:spPr/>
        <p:txBody>
          <a:bodyPr>
            <a:normAutofit/>
          </a:bodyPr>
          <a:lstStyle/>
          <a:p>
            <a:pPr marL="0" indent="0">
              <a:buNone/>
            </a:pPr>
            <a:r>
              <a:rPr lang="en-US" dirty="0"/>
              <a:t>Citations of two or more works in the same parentheses should be listed in the order they appear in the reference list (i.e., alphabetically, then chronologically). </a:t>
            </a:r>
          </a:p>
          <a:p>
            <a:pPr marL="0" indent="0">
              <a:buNone/>
            </a:pPr>
            <a:r>
              <a:rPr lang="en-US" dirty="0"/>
              <a:t>Example:	Several studies (Jones &amp; Powell, 			1993; Peterson, 1995, 1998; Smith, 		1990) suggest that... </a:t>
            </a:r>
          </a:p>
        </p:txBody>
      </p:sp>
    </p:spTree>
    <p:extLst>
      <p:ext uri="{BB962C8B-B14F-4D97-AF65-F5344CB8AC3E}">
        <p14:creationId xmlns:p14="http://schemas.microsoft.com/office/powerpoint/2010/main" val="13524443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Specific parts of a source </a:t>
            </a:r>
            <a:endParaRPr lang="en-US" dirty="0"/>
          </a:p>
        </p:txBody>
      </p:sp>
      <p:sp>
        <p:nvSpPr>
          <p:cNvPr id="3" name="Content Placeholder 2"/>
          <p:cNvSpPr>
            <a:spLocks noGrp="1"/>
          </p:cNvSpPr>
          <p:nvPr>
            <p:ph idx="1"/>
          </p:nvPr>
        </p:nvSpPr>
        <p:spPr/>
        <p:txBody>
          <a:bodyPr>
            <a:normAutofit/>
          </a:bodyPr>
          <a:lstStyle/>
          <a:p>
            <a:endParaRPr lang="en-US" dirty="0"/>
          </a:p>
          <a:p>
            <a:pPr marL="0" indent="0">
              <a:buNone/>
            </a:pPr>
            <a:r>
              <a:rPr lang="en-US" dirty="0"/>
              <a:t>Always give the page number for quotations or to indicate information from a specific table, chart, chapter, graph, or page. The word page is abbreviated but not chapter. For example: </a:t>
            </a:r>
          </a:p>
          <a:p>
            <a:pPr lvl="1"/>
            <a:r>
              <a:rPr lang="en-US" dirty="0"/>
              <a:t>The painting was assumed to be by Matisse (Powell, 1989, Chapter 6), but later analysis showed it to be a forgery (Murphy, 1999, p. 85). </a:t>
            </a:r>
          </a:p>
          <a:p>
            <a:pPr marL="0" indent="0">
              <a:buNone/>
            </a:pPr>
            <a:endParaRPr lang="en-US" dirty="0"/>
          </a:p>
        </p:txBody>
      </p:sp>
    </p:spTree>
    <p:extLst>
      <p:ext uri="{BB962C8B-B14F-4D97-AF65-F5344CB8AC3E}">
        <p14:creationId xmlns:p14="http://schemas.microsoft.com/office/powerpoint/2010/main" val="4518420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dirty="0"/>
            </a:br>
            <a:r>
              <a:rPr lang="en-US" dirty="0"/>
              <a:t>Online material (neither visible paragraph nor page numbers)</a:t>
            </a:r>
            <a:br>
              <a:rPr lang="en-US" dirty="0"/>
            </a:br>
            <a:endParaRPr lang="en-US" dirty="0"/>
          </a:p>
        </p:txBody>
      </p:sp>
      <p:sp>
        <p:nvSpPr>
          <p:cNvPr id="3" name="Content Placeholder 2"/>
          <p:cNvSpPr>
            <a:spLocks noGrp="1"/>
          </p:cNvSpPr>
          <p:nvPr>
            <p:ph idx="1"/>
          </p:nvPr>
        </p:nvSpPr>
        <p:spPr/>
        <p:txBody>
          <a:bodyPr>
            <a:normAutofit fontScale="92500"/>
          </a:bodyPr>
          <a:lstStyle/>
          <a:p>
            <a:endParaRPr lang="en-US" dirty="0"/>
          </a:p>
          <a:p>
            <a:pPr marL="0" indent="0">
              <a:buNone/>
            </a:pPr>
            <a:r>
              <a:rPr lang="en-US" dirty="0"/>
              <a:t>If, as in the instance of online material, the source has neither visible paragraph nor page numbers, cite the heading and the number of the paragraph following it. </a:t>
            </a:r>
          </a:p>
          <a:p>
            <a:pPr marL="0" indent="0">
              <a:buNone/>
            </a:pPr>
            <a:r>
              <a:rPr lang="en-US" dirty="0"/>
              <a:t>Example: </a:t>
            </a:r>
          </a:p>
          <a:p>
            <a:pPr marL="0" indent="0">
              <a:buNone/>
            </a:pPr>
            <a:r>
              <a:rPr lang="en-US" dirty="0"/>
              <a:t>	The patient wrote that she was unimpressed 	by the doctor’s bedside manner (Smith, 2006, 	Hospital Experiences section, para. 2). </a:t>
            </a:r>
          </a:p>
          <a:p>
            <a:pPr marL="0" indent="0">
              <a:buNone/>
            </a:pPr>
            <a:endParaRPr lang="en-US" dirty="0"/>
          </a:p>
        </p:txBody>
      </p:sp>
    </p:spTree>
    <p:extLst>
      <p:ext uri="{BB962C8B-B14F-4D97-AF65-F5344CB8AC3E}">
        <p14:creationId xmlns:p14="http://schemas.microsoft.com/office/powerpoint/2010/main" val="26325565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TO WRITE REFERENCE FOR LIST?</a:t>
            </a:r>
          </a:p>
        </p:txBody>
      </p:sp>
      <p:sp>
        <p:nvSpPr>
          <p:cNvPr id="3" name="Content Placeholder 2"/>
          <p:cNvSpPr>
            <a:spLocks noGrp="1"/>
          </p:cNvSpPr>
          <p:nvPr>
            <p:ph idx="1"/>
          </p:nvPr>
        </p:nvSpPr>
        <p:spPr/>
        <p:txBody>
          <a:bodyPr>
            <a:normAutofit lnSpcReduction="10000"/>
          </a:bodyPr>
          <a:lstStyle/>
          <a:p>
            <a:pPr marL="0" indent="0">
              <a:buNone/>
            </a:pPr>
            <a:r>
              <a:rPr lang="en-US" dirty="0"/>
              <a:t>Book</a:t>
            </a:r>
          </a:p>
          <a:p>
            <a:pPr marL="0" indent="0">
              <a:buNone/>
            </a:pPr>
            <a:r>
              <a:rPr lang="en-US" dirty="0"/>
              <a:t>Chapter of a Book</a:t>
            </a:r>
          </a:p>
          <a:p>
            <a:pPr marL="0" indent="0">
              <a:buNone/>
            </a:pPr>
            <a:r>
              <a:rPr lang="en-US" dirty="0"/>
              <a:t>Journal Article with </a:t>
            </a:r>
            <a:r>
              <a:rPr lang="en-US" dirty="0" err="1"/>
              <a:t>DOI</a:t>
            </a:r>
            <a:endParaRPr lang="en-US" dirty="0"/>
          </a:p>
          <a:p>
            <a:pPr marL="0" indent="0">
              <a:buNone/>
            </a:pPr>
            <a:r>
              <a:rPr lang="en-US" dirty="0"/>
              <a:t>Journal Article without </a:t>
            </a:r>
            <a:r>
              <a:rPr lang="en-US" dirty="0" err="1"/>
              <a:t>DOI</a:t>
            </a:r>
            <a:endParaRPr lang="en-US" dirty="0"/>
          </a:p>
          <a:p>
            <a:pPr marL="0" indent="0">
              <a:buNone/>
            </a:pPr>
            <a:r>
              <a:rPr lang="en-US" dirty="0"/>
              <a:t>Online Newspaper Articles</a:t>
            </a:r>
          </a:p>
          <a:p>
            <a:pPr marL="0" indent="0">
              <a:buNone/>
            </a:pPr>
            <a:r>
              <a:rPr lang="en-US" dirty="0"/>
              <a:t>Encyclopedia Articles</a:t>
            </a:r>
          </a:p>
          <a:p>
            <a:pPr marL="0" indent="0">
              <a:buNone/>
            </a:pPr>
            <a:r>
              <a:rPr lang="en-US" dirty="0"/>
              <a:t>Data set</a:t>
            </a:r>
          </a:p>
          <a:p>
            <a:pPr marL="0" indent="0">
              <a:buNone/>
            </a:pPr>
            <a:r>
              <a:rPr lang="en-US" dirty="0"/>
              <a:t>Website with no author or date of publication </a:t>
            </a:r>
          </a:p>
          <a:p>
            <a:pPr marL="0" indent="0">
              <a:buNone/>
            </a:pPr>
            <a:endParaRPr lang="en-US" dirty="0"/>
          </a:p>
        </p:txBody>
      </p:sp>
    </p:spTree>
    <p:extLst>
      <p:ext uri="{BB962C8B-B14F-4D97-AF65-F5344CB8AC3E}">
        <p14:creationId xmlns:p14="http://schemas.microsoft.com/office/powerpoint/2010/main" val="8450341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Book</a:t>
            </a:r>
            <a:br>
              <a:rPr lang="en-US" dirty="0"/>
            </a:br>
            <a:endParaRPr lang="en-US" dirty="0"/>
          </a:p>
        </p:txBody>
      </p:sp>
      <p:sp>
        <p:nvSpPr>
          <p:cNvPr id="3" name="Content Placeholder 2"/>
          <p:cNvSpPr>
            <a:spLocks noGrp="1"/>
          </p:cNvSpPr>
          <p:nvPr>
            <p:ph idx="1"/>
          </p:nvPr>
        </p:nvSpPr>
        <p:spPr/>
        <p:txBody>
          <a:bodyPr/>
          <a:lstStyle/>
          <a:p>
            <a:r>
              <a:rPr lang="en-US" dirty="0" err="1"/>
              <a:t>Strunk</a:t>
            </a:r>
            <a:r>
              <a:rPr lang="en-US" dirty="0"/>
              <a:t>, W., Jr., &amp; White, E. B. (1979). </a:t>
            </a:r>
            <a:r>
              <a:rPr lang="en-US" i="1" dirty="0"/>
              <a:t>The guide to everything and then some more stuff. </a:t>
            </a:r>
            <a:r>
              <a:rPr lang="en-US" dirty="0"/>
              <a:t>New York, NY: Macmillan. </a:t>
            </a:r>
          </a:p>
          <a:p>
            <a:r>
              <a:rPr lang="en-US" dirty="0"/>
              <a:t>Gregory, G., &amp; Parry, T. (2006). </a:t>
            </a:r>
            <a:r>
              <a:rPr lang="en-US" i="1" dirty="0"/>
              <a:t>Designing brain-compatible learning </a:t>
            </a:r>
            <a:r>
              <a:rPr lang="en-US" dirty="0"/>
              <a:t>(3rd ed.). New York, NY: Macmillan. </a:t>
            </a:r>
          </a:p>
          <a:p>
            <a:pPr marL="0" indent="0">
              <a:buNone/>
            </a:pPr>
            <a:endParaRPr lang="en-US" dirty="0"/>
          </a:p>
        </p:txBody>
      </p:sp>
    </p:spTree>
    <p:extLst>
      <p:ext uri="{BB962C8B-B14F-4D97-AF65-F5344CB8AC3E}">
        <p14:creationId xmlns:p14="http://schemas.microsoft.com/office/powerpoint/2010/main" val="3751999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 and citation</a:t>
            </a:r>
          </a:p>
        </p:txBody>
      </p:sp>
      <p:sp>
        <p:nvSpPr>
          <p:cNvPr id="3" name="Content Placeholder 2"/>
          <p:cNvSpPr>
            <a:spLocks noGrp="1"/>
          </p:cNvSpPr>
          <p:nvPr>
            <p:ph idx="1"/>
          </p:nvPr>
        </p:nvSpPr>
        <p:spPr/>
        <p:txBody>
          <a:bodyPr>
            <a:normAutofit fontScale="92500" lnSpcReduction="20000"/>
          </a:bodyPr>
          <a:lstStyle/>
          <a:p>
            <a:endParaRPr lang="en-US" dirty="0"/>
          </a:p>
          <a:p>
            <a:pPr marL="514350" indent="-514350">
              <a:buFont typeface="+mj-lt"/>
              <a:buAutoNum type="arabicPeriod"/>
            </a:pPr>
            <a:r>
              <a:rPr lang="en-US" dirty="0"/>
              <a:t> While writing the dissertation, researcher codes wording of previous writers and researchers to strengthen his ideas and views about the topic. This is called citation.</a:t>
            </a:r>
          </a:p>
          <a:p>
            <a:pPr marL="514350" indent="-514350">
              <a:buFont typeface="+mj-lt"/>
              <a:buAutoNum type="arabicPeriod"/>
            </a:pPr>
            <a:r>
              <a:rPr lang="en-US" dirty="0"/>
              <a:t>Citation includes both text and reference</a:t>
            </a:r>
          </a:p>
          <a:p>
            <a:pPr marL="514350" indent="-514350">
              <a:buFont typeface="+mj-lt"/>
              <a:buAutoNum type="arabicPeriod"/>
            </a:pPr>
            <a:r>
              <a:rPr lang="en-US" dirty="0" err="1"/>
              <a:t>APA</a:t>
            </a:r>
            <a:r>
              <a:rPr lang="en-US" dirty="0"/>
              <a:t> requires that information be cited in 2 different ways:</a:t>
            </a:r>
          </a:p>
          <a:p>
            <a:pPr marL="0" indent="0">
              <a:buNone/>
            </a:pPr>
            <a:r>
              <a:rPr lang="en-US" dirty="0"/>
              <a:t>	</a:t>
            </a:r>
            <a:r>
              <a:rPr lang="en-US" dirty="0" err="1"/>
              <a:t>i</a:t>
            </a:r>
            <a:r>
              <a:rPr lang="en-US" dirty="0"/>
              <a:t>) Within the text </a:t>
            </a:r>
          </a:p>
          <a:p>
            <a:pPr marL="0" indent="0">
              <a:buNone/>
            </a:pPr>
            <a:r>
              <a:rPr lang="en-US" dirty="0"/>
              <a:t>	ii) In a reference list at the end of document.</a:t>
            </a:r>
          </a:p>
        </p:txBody>
      </p:sp>
    </p:spTree>
    <p:extLst>
      <p:ext uri="{BB962C8B-B14F-4D97-AF65-F5344CB8AC3E}">
        <p14:creationId xmlns:p14="http://schemas.microsoft.com/office/powerpoint/2010/main" val="1928165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Chapter of a Book</a:t>
            </a:r>
            <a:endParaRPr lang="en-US" dirty="0"/>
          </a:p>
        </p:txBody>
      </p:sp>
      <p:sp>
        <p:nvSpPr>
          <p:cNvPr id="3" name="Content Placeholder 2"/>
          <p:cNvSpPr>
            <a:spLocks noGrp="1"/>
          </p:cNvSpPr>
          <p:nvPr>
            <p:ph idx="1"/>
          </p:nvPr>
        </p:nvSpPr>
        <p:spPr/>
        <p:txBody>
          <a:bodyPr>
            <a:normAutofit/>
          </a:bodyPr>
          <a:lstStyle/>
          <a:p>
            <a:endParaRPr lang="en-US" dirty="0"/>
          </a:p>
          <a:p>
            <a:r>
              <a:rPr lang="en-US" dirty="0" err="1"/>
              <a:t>Bergquist</a:t>
            </a:r>
            <a:r>
              <a:rPr lang="en-US" dirty="0"/>
              <a:t>, J. M. (1992). German Americans. In J. D. </a:t>
            </a:r>
            <a:r>
              <a:rPr lang="en-US" dirty="0" err="1"/>
              <a:t>Buenker</a:t>
            </a:r>
            <a:r>
              <a:rPr lang="en-US" dirty="0"/>
              <a:t> &amp; L. A. Ratner (Eds.), </a:t>
            </a:r>
            <a:r>
              <a:rPr lang="en-US" i="1" dirty="0"/>
              <a:t>Multiculturalism in the United States: A comparative guide to acculturation and ethnicity </a:t>
            </a:r>
            <a:r>
              <a:rPr lang="en-US" dirty="0"/>
              <a:t>(pp. 53-76). New York, NY: Greenwood.</a:t>
            </a:r>
          </a:p>
        </p:txBody>
      </p:sp>
    </p:spTree>
    <p:extLst>
      <p:ext uri="{BB962C8B-B14F-4D97-AF65-F5344CB8AC3E}">
        <p14:creationId xmlns:p14="http://schemas.microsoft.com/office/powerpoint/2010/main" val="23636950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Journal Article with </a:t>
            </a:r>
            <a:r>
              <a:rPr lang="en-US" b="1" dirty="0" err="1"/>
              <a:t>DOI</a:t>
            </a:r>
            <a:r>
              <a:rPr lang="en-US" b="1" dirty="0"/>
              <a:t>: </a:t>
            </a:r>
            <a:br>
              <a:rPr lang="en-US" dirty="0"/>
            </a:br>
            <a:endParaRPr lang="en-US" dirty="0"/>
          </a:p>
        </p:txBody>
      </p:sp>
      <p:sp>
        <p:nvSpPr>
          <p:cNvPr id="3" name="Content Placeholder 2"/>
          <p:cNvSpPr>
            <a:spLocks noGrp="1"/>
          </p:cNvSpPr>
          <p:nvPr>
            <p:ph idx="1"/>
          </p:nvPr>
        </p:nvSpPr>
        <p:spPr/>
        <p:txBody>
          <a:bodyPr/>
          <a:lstStyle/>
          <a:p>
            <a:endParaRPr lang="en-US" dirty="0"/>
          </a:p>
          <a:p>
            <a:pPr marL="0" indent="0">
              <a:buNone/>
            </a:pPr>
            <a:r>
              <a:rPr lang="en-US" dirty="0" err="1"/>
              <a:t>Paivio</a:t>
            </a:r>
            <a:r>
              <a:rPr lang="en-US" dirty="0"/>
              <a:t>, A. (1975). Perceptual comparisons through the mind's eye. </a:t>
            </a:r>
            <a:r>
              <a:rPr lang="en-US" i="1" dirty="0"/>
              <a:t>Memory &amp; Cognition</a:t>
            </a:r>
            <a:r>
              <a:rPr lang="en-US" dirty="0"/>
              <a:t>, </a:t>
            </a:r>
            <a:r>
              <a:rPr lang="en-US" i="1" dirty="0"/>
              <a:t>3</a:t>
            </a:r>
            <a:r>
              <a:rPr lang="en-US" dirty="0"/>
              <a:t>, 635-647. </a:t>
            </a:r>
            <a:r>
              <a:rPr lang="en-US" dirty="0" err="1"/>
              <a:t>doi:10.1037</a:t>
            </a:r>
            <a:r>
              <a:rPr lang="en-US" dirty="0"/>
              <a:t>/0278-6133.24.2.225 </a:t>
            </a:r>
          </a:p>
          <a:p>
            <a:pPr marL="0" indent="0">
              <a:buNone/>
            </a:pPr>
            <a:endParaRPr lang="en-US" dirty="0"/>
          </a:p>
        </p:txBody>
      </p:sp>
    </p:spTree>
    <p:extLst>
      <p:ext uri="{BB962C8B-B14F-4D97-AF65-F5344CB8AC3E}">
        <p14:creationId xmlns:p14="http://schemas.microsoft.com/office/powerpoint/2010/main" val="6750213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Journal Article without </a:t>
            </a:r>
            <a:r>
              <a:rPr lang="en-US" b="1" dirty="0" err="1"/>
              <a:t>DOI</a:t>
            </a:r>
            <a:br>
              <a:rPr lang="en-US" dirty="0"/>
            </a:br>
            <a:endParaRPr lang="en-US" dirty="0"/>
          </a:p>
        </p:txBody>
      </p:sp>
      <p:sp>
        <p:nvSpPr>
          <p:cNvPr id="3" name="Content Placeholder 2"/>
          <p:cNvSpPr>
            <a:spLocks noGrp="1"/>
          </p:cNvSpPr>
          <p:nvPr>
            <p:ph idx="1"/>
          </p:nvPr>
        </p:nvSpPr>
        <p:spPr/>
        <p:txBody>
          <a:bodyPr/>
          <a:lstStyle/>
          <a:p>
            <a:pPr marL="0" indent="0">
              <a:buNone/>
            </a:pPr>
            <a:endParaRPr lang="en-US" dirty="0"/>
          </a:p>
          <a:p>
            <a:pPr marL="514350" indent="-514350">
              <a:buFont typeface="+mj-lt"/>
              <a:buAutoNum type="arabicPeriod"/>
            </a:pPr>
            <a:r>
              <a:rPr lang="en-US" dirty="0"/>
              <a:t>Becker, L. J., &amp; Seligman, C. (1981). Welcome to the energy crisis. </a:t>
            </a:r>
            <a:r>
              <a:rPr lang="en-US" i="1" dirty="0"/>
              <a:t>Journal of Social Issues</a:t>
            </a:r>
            <a:r>
              <a:rPr lang="en-US" dirty="0"/>
              <a:t>, </a:t>
            </a:r>
            <a:r>
              <a:rPr lang="en-US" i="1" dirty="0"/>
              <a:t>37</a:t>
            </a:r>
            <a:r>
              <a:rPr lang="en-US" dirty="0"/>
              <a:t>(2), 1-7. </a:t>
            </a:r>
          </a:p>
          <a:p>
            <a:pPr marL="514350" indent="-514350">
              <a:buFont typeface="+mj-lt"/>
              <a:buAutoNum type="arabicPeriod"/>
            </a:pPr>
            <a:r>
              <a:rPr lang="en-US" dirty="0" err="1"/>
              <a:t>Hamfi</a:t>
            </a:r>
            <a:r>
              <a:rPr lang="en-US" dirty="0"/>
              <a:t>, A. G. (1981). The funny nature of dogs. </a:t>
            </a:r>
            <a:r>
              <a:rPr lang="en-US" i="1" dirty="0"/>
              <a:t>E-journal of Applied Psychology, 2</a:t>
            </a:r>
            <a:r>
              <a:rPr lang="en-US" dirty="0"/>
              <a:t>(2), 38 -48. Retrieved from http://</a:t>
            </a:r>
            <a:r>
              <a:rPr lang="en-US" dirty="0" err="1"/>
              <a:t>ojs.lib.swin.edu.au</a:t>
            </a:r>
            <a:r>
              <a:rPr lang="en-US" dirty="0"/>
              <a:t>/</a:t>
            </a:r>
            <a:r>
              <a:rPr lang="en-US" dirty="0" err="1"/>
              <a:t>index.php</a:t>
            </a:r>
            <a:r>
              <a:rPr lang="en-US" dirty="0"/>
              <a:t>/</a:t>
            </a:r>
            <a:r>
              <a:rPr lang="en-US" dirty="0" err="1"/>
              <a:t>fdo</a:t>
            </a:r>
            <a:r>
              <a:rPr lang="en-US" dirty="0"/>
              <a:t> </a:t>
            </a:r>
          </a:p>
        </p:txBody>
      </p:sp>
    </p:spTree>
    <p:extLst>
      <p:ext uri="{BB962C8B-B14F-4D97-AF65-F5344CB8AC3E}">
        <p14:creationId xmlns:p14="http://schemas.microsoft.com/office/powerpoint/2010/main" val="22798066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Online Newspaper Articles</a:t>
            </a:r>
            <a:endParaRPr lang="en-US" dirty="0"/>
          </a:p>
        </p:txBody>
      </p:sp>
      <p:sp>
        <p:nvSpPr>
          <p:cNvPr id="3" name="Content Placeholder 2"/>
          <p:cNvSpPr>
            <a:spLocks noGrp="1"/>
          </p:cNvSpPr>
          <p:nvPr>
            <p:ph idx="1"/>
          </p:nvPr>
        </p:nvSpPr>
        <p:spPr/>
        <p:txBody>
          <a:bodyPr/>
          <a:lstStyle/>
          <a:p>
            <a:endParaRPr lang="en-US" dirty="0"/>
          </a:p>
          <a:p>
            <a:pPr marL="0" indent="0">
              <a:buNone/>
            </a:pPr>
            <a:r>
              <a:rPr lang="en-US" dirty="0"/>
              <a:t>Becker, E. (2001, August 27). Prairie farmers reap conservation's rewards. </a:t>
            </a:r>
            <a:r>
              <a:rPr lang="en-US" i="1" dirty="0"/>
              <a:t>The New York Times</a:t>
            </a:r>
            <a:r>
              <a:rPr lang="en-US" dirty="0"/>
              <a:t>. Retrieved from http://</a:t>
            </a:r>
            <a:r>
              <a:rPr lang="en-US" dirty="0" err="1"/>
              <a:t>www.nytimes.com</a:t>
            </a:r>
            <a:r>
              <a:rPr lang="en-US" dirty="0"/>
              <a:t> </a:t>
            </a:r>
          </a:p>
        </p:txBody>
      </p:sp>
    </p:spTree>
    <p:extLst>
      <p:ext uri="{BB962C8B-B14F-4D97-AF65-F5344CB8AC3E}">
        <p14:creationId xmlns:p14="http://schemas.microsoft.com/office/powerpoint/2010/main" val="41565795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Encyclopedia Articles</a:t>
            </a:r>
            <a:endParaRPr lang="en-US" dirty="0"/>
          </a:p>
        </p:txBody>
      </p:sp>
      <p:sp>
        <p:nvSpPr>
          <p:cNvPr id="3" name="Content Placeholder 2"/>
          <p:cNvSpPr>
            <a:spLocks noGrp="1"/>
          </p:cNvSpPr>
          <p:nvPr>
            <p:ph idx="1"/>
          </p:nvPr>
        </p:nvSpPr>
        <p:spPr/>
        <p:txBody>
          <a:bodyPr>
            <a:normAutofit fontScale="92500" lnSpcReduction="10000"/>
          </a:bodyPr>
          <a:lstStyle/>
          <a:p>
            <a:endParaRPr lang="en-US" dirty="0"/>
          </a:p>
          <a:p>
            <a:pPr marL="514350" indent="-514350">
              <a:buFont typeface="+mj-lt"/>
              <a:buAutoNum type="arabicPeriod"/>
            </a:pPr>
            <a:r>
              <a:rPr lang="en-US" dirty="0" err="1"/>
              <a:t>Brislin</a:t>
            </a:r>
            <a:r>
              <a:rPr lang="en-US" dirty="0"/>
              <a:t>, R. W. (1984). Cross-cultural psychology. In R. J. </a:t>
            </a:r>
            <a:r>
              <a:rPr lang="en-US" dirty="0" err="1"/>
              <a:t>Corsini</a:t>
            </a:r>
            <a:r>
              <a:rPr lang="en-US" dirty="0"/>
              <a:t> (Ed.), </a:t>
            </a:r>
            <a:r>
              <a:rPr lang="en-US" i="1" dirty="0"/>
              <a:t>Encyclopedia of psychology </a:t>
            </a:r>
            <a:r>
              <a:rPr lang="en-US" dirty="0"/>
              <a:t>(Vol. 1, pp. 319-327). New York, NY: Wiley. </a:t>
            </a:r>
          </a:p>
          <a:p>
            <a:pPr marL="514350" indent="-514350">
              <a:buFont typeface="+mj-lt"/>
              <a:buAutoNum type="arabicPeriod"/>
            </a:pPr>
            <a:r>
              <a:rPr lang="en-US" dirty="0"/>
              <a:t>Developmental genetics. (2005). In </a:t>
            </a:r>
            <a:r>
              <a:rPr lang="en-US" i="1" dirty="0"/>
              <a:t>Cambridge encyclopedia of child development</a:t>
            </a:r>
            <a:r>
              <a:rPr lang="en-US" dirty="0"/>
              <a:t>. Retrieved from http://</a:t>
            </a:r>
            <a:r>
              <a:rPr lang="en-US" dirty="0" err="1"/>
              <a:t>0-www.credoreference.com.library.muhlenberg.edu:80</a:t>
            </a:r>
            <a:r>
              <a:rPr lang="en-US" dirty="0"/>
              <a:t>/entry/</a:t>
            </a:r>
            <a:r>
              <a:rPr lang="en-US" dirty="0" err="1"/>
              <a:t>cupchilddev</a:t>
            </a:r>
            <a:r>
              <a:rPr lang="en-US" dirty="0"/>
              <a:t>/</a:t>
            </a:r>
            <a:r>
              <a:rPr lang="en-US" dirty="0" err="1"/>
              <a:t>developmental_genetics</a:t>
            </a:r>
            <a:r>
              <a:rPr lang="en-US" dirty="0"/>
              <a:t> </a:t>
            </a:r>
          </a:p>
        </p:txBody>
      </p:sp>
    </p:spTree>
    <p:extLst>
      <p:ext uri="{BB962C8B-B14F-4D97-AF65-F5344CB8AC3E}">
        <p14:creationId xmlns:p14="http://schemas.microsoft.com/office/powerpoint/2010/main" val="26381724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Data Sets</a:t>
            </a:r>
            <a:endParaRPr lang="en-US" dirty="0"/>
          </a:p>
        </p:txBody>
      </p:sp>
      <p:sp>
        <p:nvSpPr>
          <p:cNvPr id="3" name="Content Placeholder 2"/>
          <p:cNvSpPr>
            <a:spLocks noGrp="1"/>
          </p:cNvSpPr>
          <p:nvPr>
            <p:ph idx="1"/>
          </p:nvPr>
        </p:nvSpPr>
        <p:spPr/>
        <p:txBody>
          <a:bodyPr/>
          <a:lstStyle/>
          <a:p>
            <a:pPr marL="0" indent="0">
              <a:buNone/>
            </a:pPr>
            <a:endParaRPr lang="en-US" dirty="0"/>
          </a:p>
          <a:p>
            <a:pPr marL="0" indent="0">
              <a:buNone/>
            </a:pPr>
            <a:r>
              <a:rPr lang="en-US" dirty="0"/>
              <a:t>Simmons Market Research Bureau. (2000). </a:t>
            </a:r>
            <a:r>
              <a:rPr lang="en-US" i="1" dirty="0"/>
              <a:t>Simmons national consumer survey </a:t>
            </a:r>
            <a:r>
              <a:rPr lang="en-US" dirty="0"/>
              <a:t>[Data file]. New York, NY: Author.</a:t>
            </a:r>
          </a:p>
        </p:txBody>
      </p:sp>
    </p:spTree>
    <p:extLst>
      <p:ext uri="{BB962C8B-B14F-4D97-AF65-F5344CB8AC3E}">
        <p14:creationId xmlns:p14="http://schemas.microsoft.com/office/powerpoint/2010/main" val="32344659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Website with no author or date of publication</a:t>
            </a:r>
            <a:endParaRPr lang="en-US" dirty="0"/>
          </a:p>
        </p:txBody>
      </p:sp>
      <p:sp>
        <p:nvSpPr>
          <p:cNvPr id="3" name="Content Placeholder 2"/>
          <p:cNvSpPr>
            <a:spLocks noGrp="1"/>
          </p:cNvSpPr>
          <p:nvPr>
            <p:ph idx="1"/>
          </p:nvPr>
        </p:nvSpPr>
        <p:spPr/>
        <p:txBody>
          <a:bodyPr/>
          <a:lstStyle/>
          <a:p>
            <a:r>
              <a:rPr lang="en-US" i="1" dirty="0"/>
              <a:t>Census data revisited. </a:t>
            </a:r>
            <a:r>
              <a:rPr lang="en-US" dirty="0"/>
              <a:t>(</a:t>
            </a:r>
            <a:r>
              <a:rPr lang="en-US" dirty="0" err="1"/>
              <a:t>n.d.</a:t>
            </a:r>
            <a:r>
              <a:rPr lang="en-US" dirty="0"/>
              <a:t>). Retrieved March 9, 2009, from Harvard, Psychology of </a:t>
            </a:r>
          </a:p>
          <a:p>
            <a:r>
              <a:rPr lang="en-US" dirty="0"/>
              <a:t>Population website,  http://</a:t>
            </a:r>
            <a:r>
              <a:rPr lang="en-US" dirty="0" err="1"/>
              <a:t>harvard.edu</a:t>
            </a:r>
            <a:r>
              <a:rPr lang="en-US" dirty="0"/>
              <a:t>/data/</a:t>
            </a:r>
            <a:r>
              <a:rPr lang="en-US" dirty="0" err="1"/>
              <a:t>index.php</a:t>
            </a:r>
            <a:r>
              <a:rPr lang="en-US" dirty="0"/>
              <a:t> </a:t>
            </a:r>
          </a:p>
          <a:p>
            <a:pPr marL="0" indent="0">
              <a:buNone/>
            </a:pPr>
            <a:endParaRPr lang="en-US" dirty="0"/>
          </a:p>
        </p:txBody>
      </p:sp>
    </p:spTree>
    <p:extLst>
      <p:ext uri="{BB962C8B-B14F-4D97-AF65-F5344CB8AC3E}">
        <p14:creationId xmlns:p14="http://schemas.microsoft.com/office/powerpoint/2010/main" val="36950512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Note</a:t>
            </a:r>
          </a:p>
        </p:txBody>
      </p:sp>
      <p:sp>
        <p:nvSpPr>
          <p:cNvPr id="3" name="Content Placeholder 2"/>
          <p:cNvSpPr>
            <a:spLocks noGrp="1"/>
          </p:cNvSpPr>
          <p:nvPr>
            <p:ph idx="1"/>
          </p:nvPr>
        </p:nvSpPr>
        <p:spPr/>
        <p:txBody>
          <a:bodyPr/>
          <a:lstStyle/>
          <a:p>
            <a:endParaRPr lang="en-US" dirty="0"/>
          </a:p>
          <a:p>
            <a:pPr marL="0" indent="0">
              <a:buNone/>
            </a:pPr>
            <a:r>
              <a:rPr lang="en-US" b="1" dirty="0"/>
              <a:t>Do not include retrieval dates unless the source material may change over time</a:t>
            </a:r>
            <a:r>
              <a:rPr lang="en-US" dirty="0"/>
              <a:t>. </a:t>
            </a:r>
          </a:p>
          <a:p>
            <a:pPr marL="0" indent="0">
              <a:buNone/>
            </a:pPr>
            <a:r>
              <a:rPr lang="en-US" dirty="0"/>
              <a:t>If no </a:t>
            </a:r>
            <a:r>
              <a:rPr lang="en-US" dirty="0" err="1"/>
              <a:t>DOI</a:t>
            </a:r>
            <a:r>
              <a:rPr lang="en-US" dirty="0"/>
              <a:t> has been assigned to the content, provide the homepage URL. </a:t>
            </a:r>
          </a:p>
          <a:p>
            <a:pPr marL="0" indent="0">
              <a:buNone/>
            </a:pPr>
            <a:endParaRPr lang="en-US" dirty="0"/>
          </a:p>
        </p:txBody>
      </p:sp>
    </p:spTree>
    <p:extLst>
      <p:ext uri="{BB962C8B-B14F-4D97-AF65-F5344CB8AC3E}">
        <p14:creationId xmlns:p14="http://schemas.microsoft.com/office/powerpoint/2010/main" val="29746138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dirty="0"/>
            </a:br>
            <a:r>
              <a:rPr lang="en-US" dirty="0"/>
              <a:t> </a:t>
            </a:r>
            <a:r>
              <a:rPr lang="en-US" b="1" dirty="0"/>
              <a:t>CITATIONS IN THE TEXT</a:t>
            </a:r>
            <a:endParaRPr lang="en-US" dirty="0"/>
          </a:p>
        </p:txBody>
      </p:sp>
      <p:sp>
        <p:nvSpPr>
          <p:cNvPr id="3" name="Content Placeholder 2"/>
          <p:cNvSpPr>
            <a:spLocks noGrp="1"/>
          </p:cNvSpPr>
          <p:nvPr>
            <p:ph idx="1"/>
          </p:nvPr>
        </p:nvSpPr>
        <p:spPr/>
        <p:txBody>
          <a:bodyPr>
            <a:normAutofit/>
          </a:bodyPr>
          <a:lstStyle/>
          <a:p>
            <a:endParaRPr lang="en-US" dirty="0"/>
          </a:p>
          <a:p>
            <a:pPr marL="514350" indent="-514350">
              <a:buFont typeface="+mj-lt"/>
              <a:buAutoNum type="arabicPeriod"/>
            </a:pPr>
            <a:r>
              <a:rPr lang="en-US" dirty="0"/>
              <a:t> </a:t>
            </a:r>
            <a:r>
              <a:rPr lang="en-US" dirty="0" err="1">
                <a:latin typeface="Times New Roman" panose="02020603050405020304" pitchFamily="18" charset="0"/>
                <a:cs typeface="Times New Roman" panose="02020603050405020304" pitchFamily="18" charset="0"/>
              </a:rPr>
              <a:t>APA</a:t>
            </a:r>
            <a:r>
              <a:rPr lang="en-US" dirty="0">
                <a:latin typeface="Times New Roman" panose="02020603050405020304" pitchFamily="18" charset="0"/>
                <a:cs typeface="Times New Roman" panose="02020603050405020304" pitchFamily="18" charset="0"/>
              </a:rPr>
              <a:t> uses the author-date method of citation</a:t>
            </a:r>
          </a:p>
          <a:p>
            <a:pPr marL="514350" indent="-514350">
              <a:buFont typeface="+mj-lt"/>
              <a:buAutoNum type="arabicPeriod"/>
            </a:pPr>
            <a:r>
              <a:rPr lang="en-US" dirty="0">
                <a:latin typeface="Times New Roman" panose="02020603050405020304" pitchFamily="18" charset="0"/>
                <a:cs typeface="Times New Roman" panose="02020603050405020304" pitchFamily="18" charset="0"/>
              </a:rPr>
              <a:t> The last name of the author and the date of publication are inserted in the text in the appropriate place</a:t>
            </a:r>
          </a:p>
          <a:p>
            <a:pPr marL="514350" indent="-514350">
              <a:buFont typeface="+mj-lt"/>
              <a:buAutoNum type="arabicPeriod"/>
            </a:pPr>
            <a:r>
              <a:rPr lang="en-US" dirty="0">
                <a:latin typeface="Times New Roman" panose="02020603050405020304" pitchFamily="18" charset="0"/>
                <a:cs typeface="Times New Roman" panose="02020603050405020304" pitchFamily="18" charset="0"/>
              </a:rPr>
              <a:t> While quoting or summarizing a particular passage, the specific page or paragraph number is included as well.</a:t>
            </a:r>
          </a:p>
        </p:txBody>
      </p:sp>
    </p:spTree>
    <p:extLst>
      <p:ext uri="{BB962C8B-B14F-4D97-AF65-F5344CB8AC3E}">
        <p14:creationId xmlns:p14="http://schemas.microsoft.com/office/powerpoint/2010/main" val="24311371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Quotations</a:t>
            </a:r>
          </a:p>
        </p:txBody>
      </p:sp>
      <p:sp>
        <p:nvSpPr>
          <p:cNvPr id="3" name="Content Placeholder 2"/>
          <p:cNvSpPr>
            <a:spLocks noGrp="1"/>
          </p:cNvSpPr>
          <p:nvPr>
            <p:ph idx="1"/>
          </p:nvPr>
        </p:nvSpPr>
        <p:spPr/>
        <p:txBody>
          <a:bodyPr/>
          <a:lstStyle/>
          <a:p>
            <a:pPr marL="514350" indent="-514350">
              <a:buFont typeface="+mj-lt"/>
              <a:buAutoNum type="arabicPeriod"/>
            </a:pPr>
            <a:r>
              <a:rPr lang="en-US" dirty="0"/>
              <a:t>Direct quotation (author words)</a:t>
            </a:r>
          </a:p>
          <a:p>
            <a:pPr marL="514350" indent="-514350">
              <a:buFont typeface="+mj-lt"/>
              <a:buAutoNum type="arabicPeriod"/>
            </a:pPr>
            <a:r>
              <a:rPr lang="en-US" dirty="0"/>
              <a:t>Indirect quotation (summary of author’s writing)</a:t>
            </a:r>
          </a:p>
        </p:txBody>
      </p:sp>
    </p:spTree>
    <p:extLst>
      <p:ext uri="{BB962C8B-B14F-4D97-AF65-F5344CB8AC3E}">
        <p14:creationId xmlns:p14="http://schemas.microsoft.com/office/powerpoint/2010/main" val="36908363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Direct quotation types </a:t>
            </a:r>
          </a:p>
        </p:txBody>
      </p:sp>
      <p:sp>
        <p:nvSpPr>
          <p:cNvPr id="3" name="Content Placeholder 2"/>
          <p:cNvSpPr>
            <a:spLocks noGrp="1"/>
          </p:cNvSpPr>
          <p:nvPr>
            <p:ph idx="1"/>
          </p:nvPr>
        </p:nvSpPr>
        <p:spPr/>
        <p:txBody>
          <a:bodyPr/>
          <a:lstStyle/>
          <a:p>
            <a:pPr marL="514350" indent="-514350">
              <a:buFont typeface="+mj-lt"/>
              <a:buAutoNum type="arabicPeriod"/>
            </a:pPr>
            <a:r>
              <a:rPr lang="en-US" dirty="0"/>
              <a:t>Small quotation (less than 40 words)</a:t>
            </a:r>
          </a:p>
          <a:p>
            <a:pPr marL="514350" indent="-514350">
              <a:buFont typeface="+mj-lt"/>
              <a:buAutoNum type="arabicPeriod"/>
            </a:pPr>
            <a:r>
              <a:rPr lang="en-US" dirty="0"/>
              <a:t>Long quotation (40 or above words quotation)</a:t>
            </a:r>
          </a:p>
          <a:p>
            <a:pPr marL="514350" indent="-514350">
              <a:buFont typeface="+mj-lt"/>
              <a:buAutoNum type="arabicPeriod"/>
            </a:pPr>
            <a:r>
              <a:rPr lang="en-US" dirty="0"/>
              <a:t>In both situations, citation must indicate: text, year of publishing and </a:t>
            </a:r>
            <a:r>
              <a:rPr lang="en-US" u="sng" dirty="0"/>
              <a:t>page number if required</a:t>
            </a:r>
            <a:r>
              <a:rPr lang="en-US" dirty="0"/>
              <a:t>)</a:t>
            </a:r>
          </a:p>
        </p:txBody>
      </p:sp>
    </p:spTree>
    <p:extLst>
      <p:ext uri="{BB962C8B-B14F-4D97-AF65-F5344CB8AC3E}">
        <p14:creationId xmlns:p14="http://schemas.microsoft.com/office/powerpoint/2010/main" val="17753818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Small quotation</a:t>
            </a:r>
          </a:p>
        </p:txBody>
      </p:sp>
      <p:sp>
        <p:nvSpPr>
          <p:cNvPr id="3" name="Content Placeholder 2"/>
          <p:cNvSpPr>
            <a:spLocks noGrp="1"/>
          </p:cNvSpPr>
          <p:nvPr>
            <p:ph idx="1"/>
          </p:nvPr>
        </p:nvSpPr>
        <p:spPr/>
        <p:txBody>
          <a:bodyPr>
            <a:normAutofit fontScale="85000" lnSpcReduction="10000"/>
          </a:bodyPr>
          <a:lstStyle/>
          <a:p>
            <a:pPr marL="514350" indent="-514350">
              <a:buFont typeface="+mj-lt"/>
              <a:buAutoNum type="arabicPeriod"/>
            </a:pPr>
            <a:r>
              <a:rPr lang="en-US" dirty="0"/>
              <a:t>Given in quotation marks “ …..” within the text</a:t>
            </a:r>
          </a:p>
          <a:p>
            <a:pPr marL="514350" indent="-514350">
              <a:buFont typeface="+mj-lt"/>
              <a:buAutoNum type="arabicPeriod"/>
            </a:pPr>
            <a:r>
              <a:rPr lang="en-US" dirty="0"/>
              <a:t>Author’s sir name, date are mentioned adopting different styles</a:t>
            </a:r>
          </a:p>
          <a:p>
            <a:pPr marL="0" indent="0">
              <a:buNone/>
            </a:pPr>
            <a:r>
              <a:rPr lang="en-US" dirty="0"/>
              <a:t>Examples:</a:t>
            </a:r>
          </a:p>
          <a:p>
            <a:r>
              <a:rPr lang="en-US" dirty="0"/>
              <a:t>In one developmental study (Smith, 1990), children learned... OR </a:t>
            </a:r>
          </a:p>
          <a:p>
            <a:r>
              <a:rPr lang="en-US" dirty="0"/>
              <a:t>􀂃 In the study by Smith (1990), primary school children... OR </a:t>
            </a:r>
          </a:p>
          <a:p>
            <a:r>
              <a:rPr lang="en-US" dirty="0"/>
              <a:t>􀂃 In 1990, Smith’s study of primary school children… </a:t>
            </a:r>
          </a:p>
          <a:p>
            <a:pPr marL="0" indent="0">
              <a:buNone/>
            </a:pPr>
            <a:r>
              <a:rPr lang="en-US" dirty="0"/>
              <a:t> </a:t>
            </a:r>
          </a:p>
        </p:txBody>
      </p:sp>
    </p:spTree>
    <p:extLst>
      <p:ext uri="{BB962C8B-B14F-4D97-AF65-F5344CB8AC3E}">
        <p14:creationId xmlns:p14="http://schemas.microsoft.com/office/powerpoint/2010/main" val="16774650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Long quotation</a:t>
            </a:r>
          </a:p>
        </p:txBody>
      </p:sp>
      <p:sp>
        <p:nvSpPr>
          <p:cNvPr id="3" name="Content Placeholder 2"/>
          <p:cNvSpPr>
            <a:spLocks noGrp="1"/>
          </p:cNvSpPr>
          <p:nvPr>
            <p:ph idx="1"/>
          </p:nvPr>
        </p:nvSpPr>
        <p:spPr/>
        <p:txBody>
          <a:bodyPr/>
          <a:lstStyle/>
          <a:p>
            <a:endParaRPr lang="en-US" dirty="0"/>
          </a:p>
          <a:p>
            <a:pPr marL="0" indent="0">
              <a:buNone/>
            </a:pPr>
            <a:r>
              <a:rPr lang="en-US" dirty="0"/>
              <a:t>If a direct quote is </a:t>
            </a:r>
            <a:r>
              <a:rPr lang="en-US" b="1" dirty="0"/>
              <a:t>more </a:t>
            </a:r>
            <a:r>
              <a:rPr lang="en-US" dirty="0"/>
              <a:t>than 40 words, make the quotation a free-standing indented block of text and DO NOT use quotation marks.</a:t>
            </a:r>
          </a:p>
        </p:txBody>
      </p:sp>
    </p:spTree>
    <p:extLst>
      <p:ext uri="{BB962C8B-B14F-4D97-AF65-F5344CB8AC3E}">
        <p14:creationId xmlns:p14="http://schemas.microsoft.com/office/powerpoint/2010/main" val="14656163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Indirect quotation</a:t>
            </a:r>
          </a:p>
        </p:txBody>
      </p:sp>
      <p:sp>
        <p:nvSpPr>
          <p:cNvPr id="3" name="Content Placeholder 2"/>
          <p:cNvSpPr>
            <a:spLocks noGrp="1"/>
          </p:cNvSpPr>
          <p:nvPr>
            <p:ph idx="1"/>
          </p:nvPr>
        </p:nvSpPr>
        <p:spPr/>
        <p:txBody>
          <a:bodyPr/>
          <a:lstStyle/>
          <a:p>
            <a:pPr marL="0" indent="0">
              <a:buNone/>
            </a:pPr>
            <a:r>
              <a:rPr lang="en-US" dirty="0"/>
              <a:t>Describe text in your own words and mention author’s sir name and year of publishing with the text.</a:t>
            </a:r>
          </a:p>
          <a:p>
            <a:pPr marL="0" indent="0">
              <a:buNone/>
            </a:pPr>
            <a:r>
              <a:rPr lang="en-US" dirty="0"/>
              <a:t>Note: some times institutions necessarily requires to mention page no with citation.</a:t>
            </a:r>
          </a:p>
        </p:txBody>
      </p:sp>
    </p:spTree>
    <p:extLst>
      <p:ext uri="{BB962C8B-B14F-4D97-AF65-F5344CB8AC3E}">
        <p14:creationId xmlns:p14="http://schemas.microsoft.com/office/powerpoint/2010/main" val="1489698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Possibilities to cite one work by one/ more authors?</a:t>
            </a:r>
          </a:p>
        </p:txBody>
      </p:sp>
      <p:sp>
        <p:nvSpPr>
          <p:cNvPr id="3" name="Content Placeholder 2"/>
          <p:cNvSpPr>
            <a:spLocks noGrp="1"/>
          </p:cNvSpPr>
          <p:nvPr>
            <p:ph idx="1"/>
          </p:nvPr>
        </p:nvSpPr>
        <p:spPr/>
        <p:txBody>
          <a:bodyPr/>
          <a:lstStyle/>
          <a:p>
            <a:pPr marL="514350" indent="-514350">
              <a:buFont typeface="+mj-lt"/>
              <a:buAutoNum type="arabicPeriod"/>
            </a:pPr>
            <a:r>
              <a:rPr lang="en-US" dirty="0"/>
              <a:t>One work by one author</a:t>
            </a:r>
          </a:p>
          <a:p>
            <a:pPr marL="514350" indent="-514350">
              <a:buFont typeface="+mj-lt"/>
              <a:buAutoNum type="arabicPeriod"/>
            </a:pPr>
            <a:r>
              <a:rPr lang="en-US" dirty="0"/>
              <a:t>One work by two authors</a:t>
            </a:r>
          </a:p>
          <a:p>
            <a:pPr marL="514350" indent="-514350">
              <a:buFont typeface="+mj-lt"/>
              <a:buAutoNum type="arabicPeriod"/>
            </a:pPr>
            <a:r>
              <a:rPr lang="en-US" dirty="0"/>
              <a:t>One work by three to five authors</a:t>
            </a:r>
          </a:p>
          <a:p>
            <a:pPr marL="514350" indent="-514350">
              <a:buFont typeface="+mj-lt"/>
              <a:buAutoNum type="arabicPeriod"/>
            </a:pPr>
            <a:r>
              <a:rPr lang="en-US" dirty="0"/>
              <a:t>One work by six or more authors</a:t>
            </a:r>
          </a:p>
          <a:p>
            <a:pPr marL="514350" indent="-514350">
              <a:buFont typeface="+mj-lt"/>
              <a:buAutoNum type="arabicPeriod"/>
            </a:pPr>
            <a:r>
              <a:rPr lang="en-US" dirty="0"/>
              <a:t>For 6 or more authors, cite only the name of the first author followed by et al</a:t>
            </a:r>
            <a:r>
              <a:rPr lang="en-US" i="1" dirty="0"/>
              <a:t>. </a:t>
            </a:r>
            <a:r>
              <a:rPr lang="en-US" dirty="0"/>
              <a:t>and the year. </a:t>
            </a:r>
          </a:p>
          <a:p>
            <a:pPr marL="514350" indent="-514350">
              <a:buFont typeface="+mj-lt"/>
              <a:buAutoNum type="arabicPeriod"/>
            </a:pPr>
            <a:endParaRPr lang="en-US" dirty="0"/>
          </a:p>
        </p:txBody>
      </p:sp>
    </p:spTree>
    <p:extLst>
      <p:ext uri="{BB962C8B-B14F-4D97-AF65-F5344CB8AC3E}">
        <p14:creationId xmlns:p14="http://schemas.microsoft.com/office/powerpoint/2010/main" val="2461463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288</TotalTime>
  <Words>1178</Words>
  <Application>Microsoft Office PowerPoint</Application>
  <PresentationFormat>On-screen Show (4:3)</PresentationFormat>
  <Paragraphs>109</Paragraphs>
  <Slides>27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Times New Roman</vt:lpstr>
      <vt:lpstr>Office Theme</vt:lpstr>
      <vt:lpstr>Writing Citation and Reference</vt:lpstr>
      <vt:lpstr>Reference and citation</vt:lpstr>
      <vt:lpstr>  CITATIONS IN THE TEXT</vt:lpstr>
      <vt:lpstr>Types of Quotations</vt:lpstr>
      <vt:lpstr>Direct quotation types </vt:lpstr>
      <vt:lpstr>Small quotation</vt:lpstr>
      <vt:lpstr>Long quotation</vt:lpstr>
      <vt:lpstr>Indirect quotation</vt:lpstr>
      <vt:lpstr>Possibilities to cite one work by one/ more authors?</vt:lpstr>
      <vt:lpstr>One work by one author </vt:lpstr>
      <vt:lpstr>One work by two authors </vt:lpstr>
      <vt:lpstr>One work by three to five authors </vt:lpstr>
      <vt:lpstr>One work by six or more authors </vt:lpstr>
      <vt:lpstr> Works by no identified author  </vt:lpstr>
      <vt:lpstr>Two or more works in the same parenthetical citation  </vt:lpstr>
      <vt:lpstr>Specific parts of a source </vt:lpstr>
      <vt:lpstr> Online material (neither visible paragraph nor page numbers) </vt:lpstr>
      <vt:lpstr>HOW TO WRITE REFERENCE FOR LIST?</vt:lpstr>
      <vt:lpstr>Book </vt:lpstr>
      <vt:lpstr>Chapter of a Book</vt:lpstr>
      <vt:lpstr>Journal Article with DOI:  </vt:lpstr>
      <vt:lpstr>Journal Article without DOI </vt:lpstr>
      <vt:lpstr>Online Newspaper Articles</vt:lpstr>
      <vt:lpstr>Encyclopedia Articles</vt:lpstr>
      <vt:lpstr>Data Sets</vt:lpstr>
      <vt:lpstr>Website with no author or date of publication</vt:lpstr>
      <vt:lpstr>Note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Citation and Reference</dc:title>
  <dc:creator>NASREEN</dc:creator>
  <cp:lastModifiedBy>Nasreen Akhtar</cp:lastModifiedBy>
  <cp:revision>25</cp:revision>
  <dcterms:created xsi:type="dcterms:W3CDTF">2013-11-25T12:55:26Z</dcterms:created>
  <dcterms:modified xsi:type="dcterms:W3CDTF">2019-03-25T10:55:51Z</dcterms:modified>
</cp:coreProperties>
</file>